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sldIdLst>
    <p:sldId id="256" r:id="rId2"/>
    <p:sldId id="269" r:id="rId3"/>
    <p:sldId id="259" r:id="rId4"/>
    <p:sldId id="258" r:id="rId5"/>
    <p:sldId id="262" r:id="rId6"/>
    <p:sldId id="263" r:id="rId7"/>
    <p:sldId id="264" r:id="rId8"/>
    <p:sldId id="265" r:id="rId9"/>
    <p:sldId id="261" r:id="rId10"/>
    <p:sldId id="266" r:id="rId11"/>
    <p:sldId id="267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  <a:srgbClr val="BF349D"/>
    <a:srgbClr val="559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23"/>
    <p:restoredTop sz="94643"/>
  </p:normalViewPr>
  <p:slideViewPr>
    <p:cSldViewPr snapToGrid="0" snapToObjects="1">
      <p:cViewPr>
        <p:scale>
          <a:sx n="210" d="100"/>
          <a:sy n="210" d="100"/>
        </p:scale>
        <p:origin x="560" y="5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B7FE-A715-DF41-A568-D21EF1DC1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924A6-D182-8F4E-8D28-C2335EC40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13357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F631A-0330-A448-BDA1-33E31A083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4F411-0E15-8848-A22A-93EE07D54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AC7E3-E201-D648-93CC-D7AEA2F257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F8AD-5878-444C-906B-1EC52D5DDD12}" type="datetimeFigureOut">
              <a:rPr lang="en-US" smtClean="0"/>
              <a:t>5/24/19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546F7-910B-BB44-8AE3-8B4EF97A7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F43AB-35CF-774F-AF21-56DF0297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31467-4624-2F4C-9496-283D2FBE8F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40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A4CCEC-436B-E74E-BD1B-E08616FC12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A75CD5-4495-2043-BBA5-0097343C4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06AA9-D392-694C-8B11-4BEF8C23BD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F8AD-5878-444C-906B-1EC52D5DDD12}" type="datetimeFigureOut">
              <a:rPr lang="en-US" smtClean="0"/>
              <a:t>5/24/19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73178-C7E7-3244-ADE3-F2D398A63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2487F-250B-1240-99F7-163A8452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31467-4624-2F4C-9496-283D2FBE8F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2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2841-A3E8-584E-83B8-E2FBFF9A9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EB15F-E3F3-F749-BEC5-1B5E1FE11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735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4672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5BBDA-4086-204F-A450-648F99435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28" y="71125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F7454-1E8E-8041-BBC6-EE8E7C23E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220" y="358501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6774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79E6F-FBA4-5C41-A457-286713D0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4C9DB-C2D1-D24F-99C3-1C14D28C4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10515600" cy="13993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A48F2-544F-074C-8EDE-FD73AC167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3090041"/>
            <a:ext cx="10515600" cy="357069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18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446E0-780D-A944-9C52-2FD81B297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C4FB3-EBA3-FC49-B483-1B5410027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EF4844-D0E5-994F-A380-2A688B2E0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D1095-B5F9-1549-9602-300120AC3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DA047-3E95-5940-928F-A8DCA34324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65D7F-6001-3848-BF09-98424BE4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F8AD-5878-444C-906B-1EC52D5DDD12}" type="datetimeFigureOut">
              <a:rPr lang="en-US" smtClean="0"/>
              <a:t>5/24/19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0E06F2-7E83-9249-932A-0C2B55F01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DAD0D-2B79-F948-B181-01144AB7F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31467-4624-2F4C-9496-283D2FBE8F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368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421AC-323C-E54A-9F48-E9CFBDFA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9EC440-6C6B-9044-A149-3EC08BBEAE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F8AD-5878-444C-906B-1EC52D5DDD12}" type="datetimeFigureOut">
              <a:rPr lang="en-US" smtClean="0"/>
              <a:t>5/24/19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B9BE4-B872-3741-87BC-716D679A6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3EE01-560B-4847-A7AA-485D9C6A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31467-4624-2F4C-9496-283D2FBE8F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4B083C-18E7-4145-855F-434DAAA3A3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F8AD-5878-444C-906B-1EC52D5DDD12}" type="datetimeFigureOut">
              <a:rPr lang="en-US" smtClean="0"/>
              <a:t>5/24/19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89323-69B4-9C43-8F73-D610413CF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31329-ED98-F849-9D53-C8CBC0AE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31467-4624-2F4C-9496-283D2FBE8F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299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AF7A8-0A29-A645-A167-A7CA12024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B7374-7F3C-0A40-806C-CA0035296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C8E4C3-4EB4-1D46-AF35-48A279610D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8B7FB-0340-8848-9469-88A086CB4B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F8AD-5878-444C-906B-1EC52D5DDD12}" type="datetimeFigureOut">
              <a:rPr lang="en-US" smtClean="0"/>
              <a:t>5/24/19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C0B3AD-69B8-794C-83E3-8A1622CF3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F999B-3A66-EA4C-9ADD-50ED8323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31467-4624-2F4C-9496-283D2FBE8F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5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20FF-07CC-1D4C-ABFF-395F949D7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340C54-0672-2547-9567-DB2324CB02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E2A96-A406-5448-9B74-A65EC17AC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C6C35-49C1-8240-A76F-6366157265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E0F8AD-5878-444C-906B-1EC52D5DDD12}" type="datetimeFigureOut">
              <a:rPr lang="en-US" smtClean="0"/>
              <a:t>5/24/19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4CBB6-FA67-414C-9E46-345F2B420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2D102-BC2A-BE45-A920-A9BEE347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AA31467-4624-2F4C-9496-283D2FBE8F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13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D51A48-AA66-F141-9C22-80C6BCB28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822BD-C360-854D-943E-46161C4C6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47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B3ED2B-33E5-674F-B0B2-48745F4410B5}"/>
              </a:ext>
            </a:extLst>
          </p:cNvPr>
          <p:cNvSpPr txBox="1"/>
          <p:nvPr userDrawn="1"/>
        </p:nvSpPr>
        <p:spPr>
          <a:xfrm>
            <a:off x="0" y="6310560"/>
            <a:ext cx="12192000" cy="5471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lIns="360000" rIns="360000" rtlCol="0" anchor="ctr" anchorCtr="0">
            <a:noAutofit/>
          </a:bodyPr>
          <a:lstStyle/>
          <a:p>
            <a:pPr marL="0" indent="0">
              <a:tabLst>
                <a:tab pos="4978400" algn="l"/>
                <a:tab pos="7150100" algn="l"/>
                <a:tab pos="11379200" algn="r"/>
              </a:tabLst>
            </a:pPr>
            <a:r>
              <a:rPr lang="en-US" dirty="0">
                <a:solidFill>
                  <a:schemeClr val="bg1"/>
                </a:solidFill>
              </a:rPr>
              <a:t>Nick Barrowman 	github.com/nbarrowman/vtree	May 28, 2019</a:t>
            </a:r>
          </a:p>
        </p:txBody>
      </p:sp>
    </p:spTree>
    <p:extLst>
      <p:ext uri="{BB962C8B-B14F-4D97-AF65-F5344CB8AC3E}">
        <p14:creationId xmlns:p14="http://schemas.microsoft.com/office/powerpoint/2010/main" val="795361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iostat.mc.vanderbilt.edu/DataSe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B7FE-A715-DF41-A568-D21EF1DC1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9110" y="34946"/>
            <a:ext cx="9144000" cy="1363662"/>
          </a:xfrm>
        </p:spPr>
        <p:txBody>
          <a:bodyPr>
            <a:normAutofit fontScale="900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lvl="0" indent="0">
              <a:buNone/>
            </a:pPr>
            <a:r>
              <a:rPr lang="en-CA" sz="9600" b="1" dirty="0">
                <a:ln w="0"/>
                <a:solidFill>
                  <a:srgbClr val="0118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vtree</a:t>
            </a:r>
            <a:endParaRPr sz="9600" b="1" dirty="0">
              <a:ln w="0"/>
              <a:solidFill>
                <a:srgbClr val="01189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4924A6-D182-8F4E-8D28-C2335EC40D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8837" y="5461078"/>
            <a:ext cx="6824546" cy="1081668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Nick Barrowman</a:t>
            </a:r>
            <a:r>
              <a:rPr lang="en-CA" dirty="0"/>
              <a:t>, PhD</a:t>
            </a:r>
          </a:p>
          <a:p>
            <a:r>
              <a:rPr lang="en-US" sz="1900" dirty="0"/>
              <a:t>Children’s Hospital of Eastern Ontario Research Institute</a:t>
            </a:r>
          </a:p>
          <a:p>
            <a:r>
              <a:rPr lang="en-US" sz="1900" dirty="0"/>
              <a:t>Faculty of Medicine, University of Ottawa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0BF1EC-ECF5-6743-9C79-274C92EED959}"/>
              </a:ext>
            </a:extLst>
          </p:cNvPr>
          <p:cNvSpPr txBox="1"/>
          <p:nvPr/>
        </p:nvSpPr>
        <p:spPr>
          <a:xfrm>
            <a:off x="1723173" y="1198050"/>
            <a:ext cx="9355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An R package for drawing variable trees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42E29A-4B96-7040-A43E-25BAA4D80D9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06737" y="988112"/>
            <a:ext cx="3169543" cy="50881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24CF50-A8D5-8143-8D53-522A9C396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29" y="745933"/>
            <a:ext cx="2321326" cy="53684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358FA3-9B4D-A045-85B6-21D6A3FFB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419" y="2004908"/>
            <a:ext cx="3177154" cy="31157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38" y="6286247"/>
            <a:ext cx="2264470" cy="369064"/>
          </a:xfrm>
          <a:prstGeom prst="rect">
            <a:avLst/>
          </a:prstGeom>
        </p:spPr>
      </p:pic>
      <p:pic>
        <p:nvPicPr>
          <p:cNvPr id="9" name="Picture 16" descr="OTTAWA-U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504" y="6181219"/>
            <a:ext cx="576443" cy="50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8BDBC0-A70F-124E-B87D-5B01DBA1F222}"/>
              </a:ext>
            </a:extLst>
          </p:cNvPr>
          <p:cNvSpPr txBox="1"/>
          <p:nvPr/>
        </p:nvSpPr>
        <p:spPr>
          <a:xfrm>
            <a:off x="952500" y="787400"/>
            <a:ext cx="1079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19 variables on 403 participants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89EDD47-E9FA-C44F-9747-195ED14CF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335168"/>
              </p:ext>
            </p:extLst>
          </p:nvPr>
        </p:nvGraphicFramePr>
        <p:xfrm>
          <a:off x="1041399" y="1913319"/>
          <a:ext cx="10617201" cy="2766060"/>
        </p:xfrm>
        <a:graphic>
          <a:graphicData uri="http://schemas.openxmlformats.org/drawingml/2006/table">
            <a:tbl>
              <a:tblPr/>
              <a:tblGrid>
                <a:gridCol w="807033">
                  <a:extLst>
                    <a:ext uri="{9D8B030D-6E8A-4147-A177-3AD203B41FA5}">
                      <a16:colId xmlns:a16="http://schemas.microsoft.com/office/drawing/2014/main" val="2628843541"/>
                    </a:ext>
                  </a:extLst>
                </a:gridCol>
                <a:gridCol w="1635028">
                  <a:extLst>
                    <a:ext uri="{9D8B030D-6E8A-4147-A177-3AD203B41FA5}">
                      <a16:colId xmlns:a16="http://schemas.microsoft.com/office/drawing/2014/main" val="815007881"/>
                    </a:ext>
                  </a:extLst>
                </a:gridCol>
                <a:gridCol w="1635028">
                  <a:extLst>
                    <a:ext uri="{9D8B030D-6E8A-4147-A177-3AD203B41FA5}">
                      <a16:colId xmlns:a16="http://schemas.microsoft.com/office/drawing/2014/main" val="72470444"/>
                    </a:ext>
                  </a:extLst>
                </a:gridCol>
                <a:gridCol w="1635028">
                  <a:extLst>
                    <a:ext uri="{9D8B030D-6E8A-4147-A177-3AD203B41FA5}">
                      <a16:colId xmlns:a16="http://schemas.microsoft.com/office/drawing/2014/main" val="1984491062"/>
                    </a:ext>
                  </a:extLst>
                </a:gridCol>
                <a:gridCol w="1635028">
                  <a:extLst>
                    <a:ext uri="{9D8B030D-6E8A-4147-A177-3AD203B41FA5}">
                      <a16:colId xmlns:a16="http://schemas.microsoft.com/office/drawing/2014/main" val="1980474438"/>
                    </a:ext>
                  </a:extLst>
                </a:gridCol>
                <a:gridCol w="1635028">
                  <a:extLst>
                    <a:ext uri="{9D8B030D-6E8A-4147-A177-3AD203B41FA5}">
                      <a16:colId xmlns:a16="http://schemas.microsoft.com/office/drawing/2014/main" val="3384588368"/>
                    </a:ext>
                  </a:extLst>
                </a:gridCol>
                <a:gridCol w="1635028">
                  <a:extLst>
                    <a:ext uri="{9D8B030D-6E8A-4147-A177-3AD203B41FA5}">
                      <a16:colId xmlns:a16="http://schemas.microsoft.com/office/drawing/2014/main" val="23209349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b="1">
                          <a:effectLst/>
                        </a:rPr>
                        <a:t>id</a:t>
                      </a:r>
                      <a:endParaRPr lang="en-CA" sz="2400">
                        <a:effectLst/>
                      </a:endParaRP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b="1">
                          <a:effectLst/>
                        </a:rPr>
                        <a:t>location</a:t>
                      </a:r>
                      <a:endParaRPr lang="en-CA" sz="2400">
                        <a:effectLst/>
                      </a:endParaRP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b="1">
                          <a:effectLst/>
                        </a:rPr>
                        <a:t>gender</a:t>
                      </a:r>
                      <a:endParaRPr lang="en-CA" sz="2400">
                        <a:effectLst/>
                      </a:endParaRP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b="1">
                          <a:effectLst/>
                        </a:rPr>
                        <a:t>frame</a:t>
                      </a:r>
                      <a:endParaRPr lang="en-CA" sz="2400">
                        <a:effectLst/>
                      </a:endParaRP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b="1">
                          <a:effectLst/>
                        </a:rPr>
                        <a:t>age</a:t>
                      </a:r>
                      <a:endParaRPr lang="en-CA" sz="2400">
                        <a:effectLst/>
                      </a:endParaRP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b="1">
                          <a:effectLst/>
                        </a:rPr>
                        <a:t>whratio</a:t>
                      </a:r>
                      <a:endParaRPr lang="en-CA" sz="2400">
                        <a:effectLst/>
                      </a:endParaRP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2400" b="1">
                          <a:effectLst/>
                        </a:rPr>
                        <a:t>glyhb</a:t>
                      </a:r>
                      <a:endParaRPr lang="en-CA" sz="2400">
                        <a:effectLst/>
                      </a:endParaRPr>
                    </a:p>
                  </a:txBody>
                  <a:tcPr marL="47625" marR="47625" marT="47625" marB="476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7372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1000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Buckingham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female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medium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46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0.7631579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4.31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29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1001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Buckingham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female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large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29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0.9583333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4.44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434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1002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Buckingham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female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large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58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0.8596491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4.64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968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1003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Buckingham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male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large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67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0.8684211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4.63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127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1005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Buckingham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male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medium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64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1.0731707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CA" sz="2400">
                          <a:effectLst/>
                        </a:rPr>
                        <a:t>7.72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1358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570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6DF420-68A5-A24D-8D3B-45FD409DD521}"/>
              </a:ext>
            </a:extLst>
          </p:cNvPr>
          <p:cNvSpPr/>
          <p:nvPr/>
        </p:nvSpPr>
        <p:spPr>
          <a:xfrm>
            <a:off x="744011" y="590034"/>
            <a:ext cx="9542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vtree(diabetes,"location gender frame", sameline=TRUE)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C9E38-ABF4-0A44-B90A-6B805F77FF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4000" y="266448"/>
            <a:ext cx="4953000" cy="59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48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6DF420-68A5-A24D-8D3B-45FD409DD521}"/>
              </a:ext>
            </a:extLst>
          </p:cNvPr>
          <p:cNvSpPr/>
          <p:nvPr/>
        </p:nvSpPr>
        <p:spPr>
          <a:xfrm>
            <a:off x="744011" y="590034"/>
            <a:ext cx="95429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vtree(diabetes,"gender glyhb&lt;7",</a:t>
            </a:r>
          </a:p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   summary="whratio , W:H %mean% (%SD%)%noroot%",</a:t>
            </a:r>
          </a:p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   cdigits=2)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201E9-C696-BC46-91C7-22CF5400541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0" y="904927"/>
            <a:ext cx="7239000" cy="520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59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E72F9EF-9B87-C147-87B8-38108E557362}"/>
              </a:ext>
            </a:extLst>
          </p:cNvPr>
          <p:cNvSpPr txBox="1">
            <a:spLocks/>
          </p:cNvSpPr>
          <p:nvPr/>
        </p:nvSpPr>
        <p:spPr>
          <a:xfrm>
            <a:off x="1649896" y="345851"/>
            <a:ext cx="9144000" cy="1123070"/>
          </a:xfrm>
          <a:prstGeom prst="rect">
            <a:avLst/>
          </a:prstGeom>
        </p:spPr>
        <p:txBody>
          <a:bodyPr>
            <a:normAutofit fontScale="97500"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6000" b="1">
                <a:ln w="0"/>
                <a:solidFill>
                  <a:srgbClr val="01189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Thank you!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631FD-AA07-3C4C-9A6D-EF8F69D1AC86}"/>
              </a:ext>
            </a:extLst>
          </p:cNvPr>
          <p:cNvSpPr txBox="1"/>
          <p:nvPr/>
        </p:nvSpPr>
        <p:spPr>
          <a:xfrm>
            <a:off x="3654761" y="4347524"/>
            <a:ext cx="51342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Nick Barrowman</a:t>
            </a:r>
          </a:p>
          <a:p>
            <a:pPr algn="ctr"/>
            <a:r>
              <a:rPr lang="en-US" sz="2800"/>
              <a:t>nbarrowman@cheo.on.ca</a:t>
            </a:r>
          </a:p>
          <a:p>
            <a:pPr algn="ctr"/>
            <a:r>
              <a:rPr lang="en-US" sz="2800"/>
              <a:t>github.com/nbarrowman/vtree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35E9D2-73B8-B44D-B06B-711971CD116F}"/>
              </a:ext>
            </a:extLst>
          </p:cNvPr>
          <p:cNvSpPr txBox="1"/>
          <p:nvPr/>
        </p:nvSpPr>
        <p:spPr>
          <a:xfrm>
            <a:off x="3389244" y="3581799"/>
            <a:ext cx="5665305" cy="5107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/>
              <a:t>vtree 2.0.0 is now available on CRAN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69121" y="1352550"/>
            <a:ext cx="6305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Acknowledgments</a:t>
            </a:r>
            <a:endParaRPr lang="en-US" sz="2000"/>
          </a:p>
        </p:txBody>
      </p:sp>
      <p:sp>
        <p:nvSpPr>
          <p:cNvPr id="7" name="TextBox 6"/>
          <p:cNvSpPr txBox="1"/>
          <p:nvPr/>
        </p:nvSpPr>
        <p:spPr>
          <a:xfrm>
            <a:off x="2545246" y="1875770"/>
            <a:ext cx="7353300" cy="14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dirty="0"/>
              <a:t>vtree is built on the </a:t>
            </a:r>
            <a:r>
              <a:rPr lang="en-US" sz="2000" b="1" dirty="0"/>
              <a:t>DiagrammeR</a:t>
            </a:r>
            <a:r>
              <a:rPr lang="en-US" sz="2000" dirty="0"/>
              <a:t> package, which uses the </a:t>
            </a:r>
            <a:r>
              <a:rPr lang="en-US" sz="2000" b="1" dirty="0"/>
              <a:t>Graphviz</a:t>
            </a:r>
            <a:r>
              <a:rPr lang="en-US" sz="2000" dirty="0"/>
              <a:t> software with the </a:t>
            </a:r>
            <a:r>
              <a:rPr lang="en-US" sz="2000" b="1" dirty="0"/>
              <a:t>htmlwidgets</a:t>
            </a:r>
            <a:r>
              <a:rPr lang="en-US" sz="2000" dirty="0"/>
              <a:t> framework. The </a:t>
            </a:r>
            <a:r>
              <a:rPr lang="en-US" sz="2000" b="1" dirty="0"/>
              <a:t>CRAN</a:t>
            </a:r>
            <a:r>
              <a:rPr lang="en-US" sz="2000" dirty="0"/>
              <a:t> team and the </a:t>
            </a:r>
            <a:r>
              <a:rPr lang="en-US" sz="2000" b="1" dirty="0"/>
              <a:t>R Foundation</a:t>
            </a:r>
            <a:r>
              <a:rPr lang="en-US" sz="2000" dirty="0"/>
              <a:t> make it easy for developers to share their R packages. I’d also like to thank my colleagues at the</a:t>
            </a:r>
            <a:r>
              <a:rPr lang="en-US" sz="2000" b="1" dirty="0"/>
              <a:t> CHEO Research Institute.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838473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ABDC2-0088-2E42-86DC-6A49BD9C0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96" y="0"/>
            <a:ext cx="902839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A1CDFE9-E0D2-8D4B-B3B3-7EB58325581B}"/>
              </a:ext>
            </a:extLst>
          </p:cNvPr>
          <p:cNvSpPr/>
          <p:nvPr/>
        </p:nvSpPr>
        <p:spPr>
          <a:xfrm>
            <a:off x="5140714" y="5709424"/>
            <a:ext cx="5051502" cy="114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BDF1C0-D669-0443-89B0-DECAD3B5D6A0}"/>
              </a:ext>
            </a:extLst>
          </p:cNvPr>
          <p:cNvSpPr txBox="1"/>
          <p:nvPr/>
        </p:nvSpPr>
        <p:spPr>
          <a:xfrm>
            <a:off x="6365674" y="983534"/>
            <a:ext cx="53360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Nick Barrowman, PhD</a:t>
            </a:r>
          </a:p>
          <a:p>
            <a:r>
              <a:rPr lang="en-US" sz="2400" dirty="0"/>
              <a:t>Senior Statistician</a:t>
            </a:r>
          </a:p>
          <a:p>
            <a:r>
              <a:rPr lang="en-US" sz="2400" dirty="0"/>
              <a:t>Clinical Research Unit</a:t>
            </a:r>
          </a:p>
          <a:p>
            <a:r>
              <a:rPr lang="en-US" sz="2400" dirty="0"/>
              <a:t>Children’s Hospital of Eastern Ontario Research Institute</a:t>
            </a:r>
          </a:p>
        </p:txBody>
      </p:sp>
    </p:spTree>
    <p:extLst>
      <p:ext uri="{BB962C8B-B14F-4D97-AF65-F5344CB8AC3E}">
        <p14:creationId xmlns:p14="http://schemas.microsoft.com/office/powerpoint/2010/main" val="3826359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onardo DiCaprio and Kate Winslet in Titanic (1997)">
            <a:extLst>
              <a:ext uri="{FF2B5EF4-FFF2-40B4-BE49-F238E27FC236}">
                <a16:creationId xmlns:a16="http://schemas.microsoft.com/office/drawing/2014/main" id="{56419845-F12E-B241-B99B-7BABD9C56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5" y="0"/>
            <a:ext cx="4602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344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6DF420-68A5-A24D-8D3B-45FD409DD521}"/>
              </a:ext>
            </a:extLst>
          </p:cNvPr>
          <p:cNvSpPr/>
          <p:nvPr/>
        </p:nvSpPr>
        <p:spPr>
          <a:xfrm>
            <a:off x="744011" y="590034"/>
            <a:ext cx="9542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vtree(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titanic,"Class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Sex Age",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horiz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=FALSE)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AEAEC-BB32-8042-9888-89607E6CF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89" y="1898904"/>
            <a:ext cx="11430000" cy="28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6DF420-68A5-A24D-8D3B-45FD409DD521}"/>
              </a:ext>
            </a:extLst>
          </p:cNvPr>
          <p:cNvSpPr/>
          <p:nvPr/>
        </p:nvSpPr>
        <p:spPr>
          <a:xfrm>
            <a:off x="744011" y="590034"/>
            <a:ext cx="9542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vtree(titanic,"Class Sex Age",horiz=FALSE,prune=list(Class="Crew"))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A9104-C184-BB43-A13B-38E6575DC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07" y="1628648"/>
            <a:ext cx="11430000" cy="337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68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6DF420-68A5-A24D-8D3B-45FD409DD521}"/>
              </a:ext>
            </a:extLst>
          </p:cNvPr>
          <p:cNvSpPr/>
          <p:nvPr/>
        </p:nvSpPr>
        <p:spPr>
          <a:xfrm>
            <a:off x="744011" y="590034"/>
            <a:ext cx="9542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vtree(titanic,"Class Sex Age",sameline=TRUE)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BBA96-6B7E-5444-97DA-AE5288F71B8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15471" y="205897"/>
            <a:ext cx="5334000" cy="609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3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6DF420-68A5-A24D-8D3B-45FD409DD521}"/>
              </a:ext>
            </a:extLst>
          </p:cNvPr>
          <p:cNvSpPr/>
          <p:nvPr/>
        </p:nvSpPr>
        <p:spPr>
          <a:xfrm>
            <a:off x="744011" y="590034"/>
            <a:ext cx="10825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vtree(titanic,"Class Sex Age",sameline=TRUE,</a:t>
            </a:r>
          </a:p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   summary="Survived=Yes \n%pct% survived",</a:t>
            </a:r>
          </a:p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   showvarnames=FALSE)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F76CB-97D8-5043-A65A-7359E27F716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8284" y="205891"/>
            <a:ext cx="4572000" cy="59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7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56DF420-68A5-A24D-8D3B-45FD409DD521}"/>
              </a:ext>
            </a:extLst>
          </p:cNvPr>
          <p:cNvSpPr/>
          <p:nvPr/>
        </p:nvSpPr>
        <p:spPr>
          <a:xfrm>
            <a:off x="744011" y="590034"/>
            <a:ext cx="108256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vtree(titanic,"Class Sex",sameline=TRUE,</a:t>
            </a:r>
          </a:p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   summary="Survived=Yes \n%pct% survived",</a:t>
            </a:r>
          </a:p>
          <a:p>
            <a:r>
              <a:rPr lang="en-US" b="1">
                <a:latin typeface="Consolas" panose="020B0609020204030204" pitchFamily="49" charset="0"/>
                <a:cs typeface="Consolas" panose="020B0609020204030204" pitchFamily="49" charset="0"/>
              </a:rPr>
              <a:t>   showlegend=TRUE)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16E0C-D5AF-0645-8141-F4F9B9E0BFA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03476" y="320948"/>
            <a:ext cx="4953000" cy="580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47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30A1CB-37C6-EB45-A2CB-0C5137AC8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722830"/>
            <a:ext cx="8858885" cy="1906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5B0807-F8A0-E94E-84B5-C03F34413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655153"/>
            <a:ext cx="6941117" cy="817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6A650B-B4B1-5D49-8009-948466A25FE3}"/>
              </a:ext>
            </a:extLst>
          </p:cNvPr>
          <p:cNvSpPr txBox="1"/>
          <p:nvPr/>
        </p:nvSpPr>
        <p:spPr>
          <a:xfrm>
            <a:off x="685800" y="3498439"/>
            <a:ext cx="1074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Data from </a:t>
            </a:r>
            <a:r>
              <a:rPr lang="en-US" sz="2000">
                <a:hlinkClick r:id="rId4"/>
              </a:rPr>
              <a:t>http://biostat.mc.vanderbilt.edu/DataSets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59746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323</Words>
  <Application>Microsoft Macintosh PowerPoint</Application>
  <PresentationFormat>Widescreen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Office Theme</vt:lpstr>
      <vt:lpstr>vtree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emplate/>
  <TotalTime>18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CRSC</dc:title>
  <dc:creator>Nick Barrowman</dc:creator>
  <cp:keywords/>
  <cp:lastModifiedBy>Nick Barrowman</cp:lastModifiedBy>
  <cp:revision>63</cp:revision>
  <dcterms:created xsi:type="dcterms:W3CDTF">2019-05-19T22:58:09Z</dcterms:created>
  <dcterms:modified xsi:type="dcterms:W3CDTF">2019-05-24T11:14:41Z</dcterms:modified>
</cp:coreProperties>
</file>